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88" r:id="rId2"/>
    <p:sldId id="268" r:id="rId3"/>
    <p:sldId id="316" r:id="rId4"/>
    <p:sldId id="310" r:id="rId5"/>
    <p:sldId id="280" r:id="rId6"/>
    <p:sldId id="315" r:id="rId7"/>
    <p:sldId id="311" r:id="rId8"/>
    <p:sldId id="312" r:id="rId9"/>
    <p:sldId id="313" r:id="rId10"/>
    <p:sldId id="291" r:id="rId1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53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C75CD46-29D3-44FC-B2AE-9ADBF9689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D20E61-9086-401B-B924-C7063AF271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9552D8-6493-4392-9547-9DAAC74BE485}" type="datetimeFigureOut">
              <a:rPr lang="en-US"/>
              <a:pPr>
                <a:defRPr/>
              </a:pPr>
              <a:t>7/21/2018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E49E54-C973-4E0C-A360-28C70932E6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6826D-C272-406F-87EA-08DBDF2D82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0331B5F-3B0A-4635-9B07-1FD638DDE23D}" type="slidenum">
              <a:rPr lang="en-ZA" altLang="en-US"/>
              <a:pPr/>
              <a:t>‹#›</a:t>
            </a:fld>
            <a:endParaRPr lang="en-Z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25E990-ADA7-4392-A8B6-9F1540ABDC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71496-4D4D-4B7E-A8A1-EE62C1B92F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717247-D5BA-4A32-8C2E-9FE31E6F7CED}" type="datetimeFigureOut">
              <a:rPr lang="en-US"/>
              <a:pPr>
                <a:defRPr/>
              </a:pPr>
              <a:t>7/21/2018</a:t>
            </a:fld>
            <a:endParaRPr lang="en-ZA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C321DE-A16A-4D77-B606-26B2A90AC9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791274-5C01-417C-A1FB-497AF1FE6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22C1-375A-4D77-BA8C-119E216D8B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DE380-4633-4EB0-9DAC-B7992BF75E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F40E71E-B6CB-4A76-83D3-3C16AD9752B4}" type="slidenum">
              <a:rPr lang="en-ZA" altLang="en-US"/>
              <a:pPr/>
              <a:t>‹#›</a:t>
            </a:fld>
            <a:endParaRPr lang="en-Z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56EFFE9-C757-4DDD-AEC8-3B8DEE70F222}" type="datetime1">
              <a:rPr lang="en-US" smtClean="0"/>
              <a:pPr>
                <a:defRPr/>
              </a:pPr>
              <a:t>7/21/2018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71E-B6CB-4A76-83D3-3C16AD9752B4}" type="slidenum">
              <a:rPr lang="en-ZA" altLang="en-US" smtClean="0"/>
              <a:pPr/>
              <a:t>2</a:t>
            </a:fld>
            <a:endParaRPr lang="en-ZA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56EFFE9-C757-4DDD-AEC8-3B8DEE70F222}" type="datetime1">
              <a:rPr lang="en-US" smtClean="0"/>
              <a:pPr>
                <a:defRPr/>
              </a:pPr>
              <a:t>7/21/2018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E71E-B6CB-4A76-83D3-3C16AD9752B4}" type="slidenum">
              <a:rPr lang="en-ZA" altLang="en-US" smtClean="0"/>
              <a:pPr/>
              <a:t>3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300472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391B6D7-CC78-4157-AB01-D6C8A143D899}"/>
              </a:ext>
            </a:extLst>
          </p:cNvPr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9" descr="Logo - NDP - Full colour.jpg">
            <a:extLst>
              <a:ext uri="{FF2B5EF4-FFF2-40B4-BE49-F238E27FC236}">
                <a16:creationId xmlns:a16="http://schemas.microsoft.com/office/drawing/2014/main" id="{A3C3F6FE-1D5D-4134-BB53-0BDC4597E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857875"/>
            <a:ext cx="11303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46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D75606-C357-43EC-9C5C-A2C7A12F5A97}"/>
              </a:ext>
            </a:extLst>
          </p:cNvPr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779B324F-22F8-4493-B34C-855C16BF50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99"/>
          <a:stretch>
            <a:fillRect/>
          </a:stretch>
        </p:blipFill>
        <p:spPr bwMode="auto">
          <a:xfrm>
            <a:off x="228600" y="1219200"/>
            <a:ext cx="1524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46BD742F-3019-49D3-8246-BFFAD74AF4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3" r="5798"/>
          <a:stretch>
            <a:fillRect/>
          </a:stretch>
        </p:blipFill>
        <p:spPr bwMode="auto">
          <a:xfrm>
            <a:off x="228600" y="2743200"/>
            <a:ext cx="152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DFE7BEBC-7CCB-481D-8C15-A0B7813A0A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3" r="32932" b="27168"/>
          <a:stretch>
            <a:fillRect/>
          </a:stretch>
        </p:blipFill>
        <p:spPr bwMode="auto">
          <a:xfrm>
            <a:off x="228600" y="4267200"/>
            <a:ext cx="15668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CA0373-6917-4315-9763-CBBAA4AC3D0F}"/>
              </a:ext>
            </a:extLst>
          </p:cNvPr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115804-4717-4588-94E1-9EE350E7B194}"/>
              </a:ext>
            </a:extLst>
          </p:cNvPr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 descr="NDOH Logo.jpg">
            <a:extLst>
              <a:ext uri="{FF2B5EF4-FFF2-40B4-BE49-F238E27FC236}">
                <a16:creationId xmlns:a16="http://schemas.microsoft.com/office/drawing/2014/main" id="{8BD501C6-E0A3-486E-A930-D4C049A1B9A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26DAF5F-5C86-4A19-86BA-68F0B84FB7E1}"/>
              </a:ext>
            </a:extLst>
          </p:cNvPr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18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3D32-1205-42AA-96C1-4156C4468DBE}" type="datetimeFigureOut">
              <a:rPr lang="en-ZA" smtClean="0"/>
              <a:pPr/>
              <a:t>2018/07/21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A46A-A204-4780-89B2-089071254CC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3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3D32-1205-42AA-96C1-4156C4468DBE}" type="datetimeFigureOut">
              <a:rPr lang="en-ZA" smtClean="0"/>
              <a:pPr/>
              <a:t>2018/07/21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A46A-A204-4780-89B2-089071254CC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327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71D28B3-ABAB-4DE0-8545-7C531721C6AF}"/>
              </a:ext>
            </a:extLst>
          </p:cNvPr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7" name="Picture 7" descr="NDOH Logo.jpg">
            <a:extLst>
              <a:ext uri="{FF2B5EF4-FFF2-40B4-BE49-F238E27FC236}">
                <a16:creationId xmlns:a16="http://schemas.microsoft.com/office/drawing/2014/main" id="{72C775E3-24D9-4D28-80F2-D90EA99490C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1">
            <a:extLst>
              <a:ext uri="{FF2B5EF4-FFF2-40B4-BE49-F238E27FC236}">
                <a16:creationId xmlns:a16="http://schemas.microsoft.com/office/drawing/2014/main" id="{E64F71EB-1CB7-47AE-9A02-4A902CEC64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" descr="Logo - NDP - Full colour.jpg">
            <a:extLst>
              <a:ext uri="{FF2B5EF4-FFF2-40B4-BE49-F238E27FC236}">
                <a16:creationId xmlns:a16="http://schemas.microsoft.com/office/drawing/2014/main" id="{473C24DF-05CF-4093-8CD1-A6D8ACCA024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857875"/>
            <a:ext cx="11303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FDAC4E39-387D-4ABB-87EB-E6664DC0670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42875"/>
            <a:ext cx="7848600" cy="1000125"/>
          </a:xfrm>
          <a:prstGeom prst="rect">
            <a:avLst/>
          </a:prstGeom>
        </p:spPr>
        <p:txBody>
          <a:bodyPr anchor="b"/>
          <a:lstStyle/>
          <a:p>
            <a:pPr algn="ctr" defTabSz="457200"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28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5123" name="TextBox 3">
            <a:extLst>
              <a:ext uri="{FF2B5EF4-FFF2-40B4-BE49-F238E27FC236}">
                <a16:creationId xmlns:a16="http://schemas.microsoft.com/office/drawing/2014/main" id="{41FA7F8D-29C9-4459-8451-E591F47F9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708275"/>
            <a:ext cx="6400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smtClean="0"/>
              <a:t>TB 2018</a:t>
            </a:r>
          </a:p>
          <a:p>
            <a:pPr algn="ctr" eaLnBrk="1" hangingPunct="1"/>
            <a:r>
              <a:rPr lang="en-US" altLang="en-US" sz="3200" b="1" dirty="0" smtClean="0"/>
              <a:t>Political support for TB from other sectors</a:t>
            </a:r>
            <a:endParaRPr lang="en-US" altLang="en-US" sz="3200" b="1" dirty="0"/>
          </a:p>
        </p:txBody>
      </p:sp>
      <p:pic>
        <p:nvPicPr>
          <p:cNvPr id="5124" name="Picture 3" descr="Logo - NDP - Full colour.jpg">
            <a:extLst>
              <a:ext uri="{FF2B5EF4-FFF2-40B4-BE49-F238E27FC236}">
                <a16:creationId xmlns:a16="http://schemas.microsoft.com/office/drawing/2014/main" id="{5DB81BDA-CF45-490E-8DA6-9B4346A2F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05488"/>
            <a:ext cx="14478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7744" y="4581128"/>
            <a:ext cx="6571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</a:t>
            </a:r>
            <a:r>
              <a:rPr lang="en-US" sz="2400" b="1" dirty="0" err="1"/>
              <a:t>Yogan</a:t>
            </a:r>
            <a:r>
              <a:rPr lang="en-US" sz="2400" b="1" dirty="0"/>
              <a:t> </a:t>
            </a:r>
            <a:r>
              <a:rPr lang="en-US" sz="2400" b="1" dirty="0" smtClean="0"/>
              <a:t>Pillay, South Africa</a:t>
            </a:r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IAS, pre-conference, July </a:t>
            </a:r>
            <a:r>
              <a:rPr lang="en-US" sz="2400" b="1" dirty="0" smtClean="0"/>
              <a:t> </a:t>
            </a:r>
            <a:r>
              <a:rPr lang="en-US" sz="2400" b="1" dirty="0"/>
              <a:t>2018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71438" y="100013"/>
            <a:ext cx="7236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ZA" sz="3200" b="1" dirty="0" smtClean="0">
                <a:solidFill>
                  <a:schemeClr val="bg1"/>
                </a:solidFill>
              </a:rPr>
              <a:t>Concluding notes</a:t>
            </a:r>
            <a:endParaRPr lang="en-ZA" sz="3200" b="1" dirty="0">
              <a:solidFill>
                <a:schemeClr val="bg1"/>
              </a:solidFill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71438" y="1135063"/>
            <a:ext cx="87153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600" dirty="0"/>
          </a:p>
          <a:p>
            <a:pPr algn="just"/>
            <a:r>
              <a:rPr lang="en-US" sz="1600" dirty="0"/>
              <a:t> </a:t>
            </a:r>
          </a:p>
          <a:p>
            <a:pPr algn="just"/>
            <a:endParaRPr lang="en-US" sz="1600" dirty="0"/>
          </a:p>
          <a:p>
            <a:endParaRPr lang="en-US" dirty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1484784"/>
            <a:ext cx="9143999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Strategies are clear: WHO and Stop TB Partnership</a:t>
            </a:r>
            <a:endParaRPr lang="en-Z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We can get political commitment but we must use every opportunity to make the case for the end of TB as a public health threat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We need to mobilise all politicians to ensure that TB gets the budget it needs at local and global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Need to work closely with diplomats in NYC to get the best possible political declaration in September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Lets not ‘waste’ the opportunity presented by the HLM on TB!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algn="ctr"/>
            <a:r>
              <a:rPr lang="en-ZA" sz="2000" b="1" dirty="0" smtClean="0"/>
              <a:t>THANK YOU!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EF77-D587-4768-ABF8-8499E8942714}"/>
              </a:ext>
            </a:extLst>
          </p:cNvPr>
          <p:cNvSpPr txBox="1">
            <a:spLocks/>
          </p:cNvSpPr>
          <p:nvPr/>
        </p:nvSpPr>
        <p:spPr>
          <a:xfrm>
            <a:off x="107950" y="0"/>
            <a:ext cx="7343775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ZA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Presentation outline</a:t>
            </a:r>
            <a:endParaRPr lang="en-ZA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D02FA-33C2-43DF-A34D-DCF1075174C5}"/>
              </a:ext>
            </a:extLst>
          </p:cNvPr>
          <p:cNvSpPr txBox="1">
            <a:spLocks/>
          </p:cNvSpPr>
          <p:nvPr/>
        </p:nvSpPr>
        <p:spPr>
          <a:xfrm>
            <a:off x="741010" y="1143000"/>
            <a:ext cx="7993062" cy="4464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ZA" sz="3000" dirty="0" smtClean="0">
                <a:latin typeface="+mn-lt"/>
                <a:cs typeface="Arial" charset="0"/>
              </a:rPr>
              <a:t>Why is support from other sectors important?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ZA" sz="3000" dirty="0" smtClean="0">
                <a:latin typeface="+mn-lt"/>
                <a:cs typeface="Arial" charset="0"/>
              </a:rPr>
              <a:t>How to generate support?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ZA" sz="3000" dirty="0" smtClean="0">
                <a:latin typeface="+mn-lt"/>
                <a:cs typeface="Arial" charset="0"/>
              </a:rPr>
              <a:t>South African experiences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ZA" sz="3000" dirty="0" smtClean="0">
                <a:latin typeface="+mn-lt"/>
                <a:cs typeface="Arial" charset="0"/>
              </a:rPr>
              <a:t>Concluding notes</a:t>
            </a: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ZA" sz="3200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EF77-D587-4768-ABF8-8499E8942714}"/>
              </a:ext>
            </a:extLst>
          </p:cNvPr>
          <p:cNvSpPr txBox="1">
            <a:spLocks/>
          </p:cNvSpPr>
          <p:nvPr/>
        </p:nvSpPr>
        <p:spPr>
          <a:xfrm>
            <a:off x="107950" y="0"/>
            <a:ext cx="7343775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ZA" sz="3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D02FA-33C2-43DF-A34D-DCF1075174C5}"/>
              </a:ext>
            </a:extLst>
          </p:cNvPr>
          <p:cNvSpPr txBox="1">
            <a:spLocks/>
          </p:cNvSpPr>
          <p:nvPr/>
        </p:nvSpPr>
        <p:spPr>
          <a:xfrm>
            <a:off x="741010" y="1143000"/>
            <a:ext cx="7993062" cy="44640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ZA" sz="3200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dirty="0">
              <a:latin typeface="+mn-lt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2856"/>
            <a:ext cx="9160028" cy="3647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End TB Strategy: pillar 2</a:t>
            </a:r>
            <a:endParaRPr lang="en-ZA" b="1" dirty="0">
              <a:solidFill>
                <a:schemeClr val="bg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1124744"/>
            <a:ext cx="7886700" cy="475252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26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EF77-D587-4768-ABF8-8499E8942714}"/>
              </a:ext>
            </a:extLst>
          </p:cNvPr>
          <p:cNvSpPr txBox="1">
            <a:spLocks/>
          </p:cNvSpPr>
          <p:nvPr/>
        </p:nvSpPr>
        <p:spPr>
          <a:xfrm>
            <a:off x="107950" y="0"/>
            <a:ext cx="7343775" cy="11430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ZA" sz="3600" b="1" dirty="0" smtClean="0">
                <a:solidFill>
                  <a:schemeClr val="bg1"/>
                </a:solidFill>
                <a:cs typeface="Arial" charset="0"/>
              </a:rPr>
              <a:t>A paradigm shift in the fight against TB (Stop TB Partnership)</a:t>
            </a:r>
            <a:endParaRPr lang="en-ZA" sz="3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D02FA-33C2-43DF-A34D-DCF1075174C5}"/>
              </a:ext>
            </a:extLst>
          </p:cNvPr>
          <p:cNvSpPr txBox="1">
            <a:spLocks/>
          </p:cNvSpPr>
          <p:nvPr/>
        </p:nvSpPr>
        <p:spPr>
          <a:xfrm>
            <a:off x="395288" y="1052736"/>
            <a:ext cx="7993062" cy="47525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ZA" sz="3200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dirty="0">
              <a:latin typeface="+mn-lt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760"/>
            <a:ext cx="9144000" cy="4536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EF77-D587-4768-ABF8-8499E8942714}"/>
              </a:ext>
            </a:extLst>
          </p:cNvPr>
          <p:cNvSpPr txBox="1">
            <a:spLocks/>
          </p:cNvSpPr>
          <p:nvPr/>
        </p:nvSpPr>
        <p:spPr>
          <a:xfrm>
            <a:off x="107950" y="0"/>
            <a:ext cx="7343775" cy="11430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ZA" sz="3600" b="1" dirty="0" smtClean="0">
                <a:solidFill>
                  <a:schemeClr val="bg1"/>
                </a:solidFill>
                <a:cs typeface="Arial" charset="0"/>
              </a:rPr>
              <a:t>How to generate support: Global TB Caucus</a:t>
            </a:r>
            <a:endParaRPr lang="en-ZA" sz="3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D02FA-33C2-43DF-A34D-DCF1075174C5}"/>
              </a:ext>
            </a:extLst>
          </p:cNvPr>
          <p:cNvSpPr txBox="1">
            <a:spLocks/>
          </p:cNvSpPr>
          <p:nvPr/>
        </p:nvSpPr>
        <p:spPr>
          <a:xfrm>
            <a:off x="395288" y="1052736"/>
            <a:ext cx="7993062" cy="475252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ZA" sz="3200" dirty="0"/>
          </a:p>
          <a:p>
            <a:pPr>
              <a:spcBef>
                <a:spcPct val="20000"/>
              </a:spcBef>
              <a:defRPr/>
            </a:pP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ZA" sz="3000" dirty="0">
              <a:latin typeface="+mn-lt"/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ZA" sz="3200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ZA" sz="3200" dirty="0"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950" y="1143000"/>
            <a:ext cx="88565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The </a:t>
            </a:r>
            <a:r>
              <a:rPr lang="en-ZA" sz="2400" dirty="0"/>
              <a:t>Global TB Caucus </a:t>
            </a:r>
            <a:r>
              <a:rPr lang="en-ZA" sz="2400" dirty="0" smtClean="0"/>
              <a:t>network </a:t>
            </a:r>
            <a:r>
              <a:rPr lang="en-ZA" sz="2400" dirty="0"/>
              <a:t>of </a:t>
            </a:r>
            <a:r>
              <a:rPr lang="en-ZA" sz="2400" dirty="0" smtClean="0"/>
              <a:t>parliamentarians from more </a:t>
            </a:r>
            <a:r>
              <a:rPr lang="en-ZA" sz="2400" dirty="0"/>
              <a:t>than 130 </a:t>
            </a:r>
            <a:r>
              <a:rPr lang="en-ZA" sz="2400" dirty="0" smtClean="0"/>
              <a:t>countries.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The </a:t>
            </a:r>
            <a:r>
              <a:rPr lang="en-ZA" sz="2400" dirty="0"/>
              <a:t>members of the Caucus work collectively and individually to end the TB </a:t>
            </a:r>
            <a:r>
              <a:rPr lang="en-ZA" sz="2400" dirty="0" smtClean="0"/>
              <a:t>epidemic.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Members </a:t>
            </a:r>
            <a:r>
              <a:rPr lang="en-ZA" sz="2400" dirty="0"/>
              <a:t>of the Caucus </a:t>
            </a:r>
            <a:r>
              <a:rPr lang="en-ZA" sz="2400" dirty="0" smtClean="0"/>
              <a:t>use the following principles </a:t>
            </a:r>
            <a:r>
              <a:rPr lang="en-ZA" sz="2400" dirty="0"/>
              <a:t>outlined in the founding document, the Barcelona </a:t>
            </a:r>
            <a:r>
              <a:rPr lang="en-ZA" sz="2400" dirty="0" smtClean="0"/>
              <a:t>Declaration, in their advocacy work: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Work </a:t>
            </a:r>
            <a:r>
              <a:rPr lang="en-ZA" sz="2400" dirty="0"/>
              <a:t>across geographical and political divides in a non-partisan and inclusive </a:t>
            </a:r>
            <a:r>
              <a:rPr lang="en-ZA" sz="2400" dirty="0" smtClean="0"/>
              <a:t>fashion;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Engage </a:t>
            </a:r>
            <a:r>
              <a:rPr lang="en-ZA" sz="2400" dirty="0"/>
              <a:t>with civil society and all other stakeholders involved in the fight against the TB epidemic; </a:t>
            </a:r>
            <a:r>
              <a:rPr lang="en-ZA" sz="2400" dirty="0" smtClean="0"/>
              <a:t>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dirty="0"/>
              <a:t>C</a:t>
            </a:r>
            <a:r>
              <a:rPr lang="en-ZA" sz="2400" dirty="0" smtClean="0"/>
              <a:t>onfront </a:t>
            </a:r>
            <a:r>
              <a:rPr lang="en-ZA" sz="2400" dirty="0"/>
              <a:t>stigma and social isolation associated with the disease.</a:t>
            </a:r>
          </a:p>
        </p:txBody>
      </p:sp>
    </p:spTree>
    <p:extLst>
      <p:ext uri="{BB962C8B-B14F-4D97-AF65-F5344CB8AC3E}">
        <p14:creationId xmlns:p14="http://schemas.microsoft.com/office/powerpoint/2010/main" val="14377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South African experiences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3975"/>
            <a:ext cx="7886700" cy="3815997"/>
          </a:xfrm>
        </p:spPr>
        <p:txBody>
          <a:bodyPr>
            <a:normAutofit/>
          </a:bodyPr>
          <a:lstStyle/>
          <a:p>
            <a:r>
              <a:rPr lang="en-ZA" dirty="0" smtClean="0"/>
              <a:t>National Development Plan 2012:</a:t>
            </a:r>
          </a:p>
          <a:p>
            <a:pPr lvl="1"/>
            <a:r>
              <a:rPr lang="en-ZA" dirty="0" smtClean="0"/>
              <a:t>“Improve </a:t>
            </a:r>
            <a:r>
              <a:rPr lang="en-ZA" dirty="0"/>
              <a:t>human security </a:t>
            </a:r>
            <a:r>
              <a:rPr lang="en-ZA" dirty="0" smtClean="0"/>
              <a:t>… especially </a:t>
            </a:r>
            <a:r>
              <a:rPr lang="en-ZA" dirty="0"/>
              <a:t>when it comes to water and energy – </a:t>
            </a:r>
            <a:r>
              <a:rPr lang="en-ZA" dirty="0" smtClean="0"/>
              <a:t>and knowledge-sharing </a:t>
            </a:r>
            <a:r>
              <a:rPr lang="en-ZA" dirty="0"/>
              <a:t>on vital issues such </a:t>
            </a:r>
            <a:r>
              <a:rPr lang="en-ZA" dirty="0" smtClean="0"/>
              <a:t>as communicable </a:t>
            </a:r>
            <a:r>
              <a:rPr lang="en-ZA" dirty="0"/>
              <a:t>diseases, most notably </a:t>
            </a:r>
            <a:r>
              <a:rPr lang="en-ZA" dirty="0" smtClean="0"/>
              <a:t>HIV/AIDS, malaria </a:t>
            </a:r>
            <a:r>
              <a:rPr lang="en-ZA" dirty="0"/>
              <a:t>and </a:t>
            </a:r>
            <a:r>
              <a:rPr lang="en-ZA" dirty="0" smtClean="0"/>
              <a:t>tuberculosis…”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428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675128"/>
            <a:ext cx="8314671" cy="2375517"/>
          </a:xfrm>
        </p:spPr>
        <p:txBody>
          <a:bodyPr>
            <a:normAutofit/>
          </a:bodyPr>
          <a:lstStyle/>
          <a:p>
            <a:r>
              <a:rPr lang="en-ZA" dirty="0"/>
              <a:t/>
            </a:r>
            <a:br>
              <a:rPr lang="en-ZA" dirty="0"/>
            </a:br>
            <a:r>
              <a:rPr lang="en-ZA" b="1" dirty="0" smtClean="0">
                <a:solidFill>
                  <a:schemeClr val="bg1"/>
                </a:solidFill>
              </a:rPr>
              <a:t>South African experiences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32" y="1412777"/>
            <a:ext cx="8189623" cy="4393946"/>
          </a:xfrm>
        </p:spPr>
        <p:txBody>
          <a:bodyPr>
            <a:normAutofit fontScale="85000" lnSpcReduction="20000"/>
          </a:bodyPr>
          <a:lstStyle/>
          <a:p>
            <a:r>
              <a:rPr lang="en-ZA" sz="3300" dirty="0" smtClean="0"/>
              <a:t>South African National AIDS Council</a:t>
            </a:r>
          </a:p>
          <a:p>
            <a:pPr lvl="1"/>
            <a:r>
              <a:rPr lang="en-ZA" sz="3300" dirty="0" smtClean="0"/>
              <a:t>Despite its name, includes TB and STIs</a:t>
            </a:r>
          </a:p>
          <a:p>
            <a:pPr lvl="1"/>
            <a:r>
              <a:rPr lang="en-ZA" sz="3300" dirty="0" smtClean="0"/>
              <a:t>Comprised of 19 sectors, government being one sector</a:t>
            </a:r>
          </a:p>
          <a:p>
            <a:pPr lvl="1"/>
            <a:r>
              <a:rPr lang="en-ZA" sz="3300" dirty="0" smtClean="0"/>
              <a:t>Active civil society both in and outside SANAC </a:t>
            </a:r>
          </a:p>
          <a:p>
            <a:r>
              <a:rPr lang="en-ZA" sz="3300" dirty="0" smtClean="0"/>
              <a:t>Inter-ministerial Committee (HIV, TB)</a:t>
            </a:r>
          </a:p>
          <a:p>
            <a:r>
              <a:rPr lang="en-ZA" sz="3300" dirty="0" smtClean="0"/>
              <a:t>National Strategic Plan for HIV, TB and STIs, 2017-2022</a:t>
            </a:r>
          </a:p>
          <a:p>
            <a:r>
              <a:rPr lang="en-ZA" sz="3300" dirty="0" smtClean="0"/>
              <a:t>Conditional grant for HIV expanded in 2016 to include TB (after investment case presented to Treasury)</a:t>
            </a:r>
            <a:endParaRPr lang="en-ZA" sz="33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2372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850" y="0"/>
            <a:ext cx="7886700" cy="792263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chemeClr val="bg1"/>
                </a:solidFill>
              </a:rPr>
              <a:t>Minister </a:t>
            </a:r>
            <a:r>
              <a:rPr lang="en-ZA" b="1" dirty="0" err="1" smtClean="0">
                <a:solidFill>
                  <a:schemeClr val="bg1"/>
                </a:solidFill>
              </a:rPr>
              <a:t>Motsoaledi</a:t>
            </a:r>
            <a:r>
              <a:rPr lang="en-ZA" b="1" dirty="0" smtClean="0">
                <a:solidFill>
                  <a:schemeClr val="bg1"/>
                </a:solidFill>
              </a:rPr>
              <a:t>: TB champion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983" y="1500023"/>
            <a:ext cx="7886700" cy="4052698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We have an activist Minister of Health</a:t>
            </a:r>
          </a:p>
          <a:p>
            <a:r>
              <a:rPr lang="en-ZA" dirty="0" smtClean="0"/>
              <a:t>Champions TB locally and globally</a:t>
            </a:r>
          </a:p>
          <a:p>
            <a:r>
              <a:rPr lang="en-ZA" dirty="0" smtClean="0"/>
              <a:t>Chair of Stop TB Board</a:t>
            </a:r>
          </a:p>
          <a:p>
            <a:r>
              <a:rPr lang="en-ZA" dirty="0" smtClean="0"/>
              <a:t>Co-Chair of the Global TB Caucus</a:t>
            </a:r>
            <a:endParaRPr lang="en-ZA" dirty="0" smtClean="0"/>
          </a:p>
          <a:p>
            <a:r>
              <a:rPr lang="en-ZA" dirty="0" smtClean="0"/>
              <a:t>Motivated for HLM for TB (September 2018)</a:t>
            </a:r>
          </a:p>
          <a:p>
            <a:r>
              <a:rPr lang="en-ZA" dirty="0" smtClean="0"/>
              <a:t>Motivated in BRICS for Heads of States to attend and commit to implementation of the Political Declaration</a:t>
            </a:r>
          </a:p>
          <a:p>
            <a:r>
              <a:rPr lang="en-ZA" dirty="0" smtClean="0"/>
              <a:t>Need to ensure that our Embassies in NYC work hard to get a really good political declaration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157908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432</Words>
  <Application>Microsoft Office PowerPoint</Application>
  <PresentationFormat>On-screen Show (4:3)</PresentationFormat>
  <Paragraphs>77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Custom Design</vt:lpstr>
      <vt:lpstr>PowerPoint Presentation</vt:lpstr>
      <vt:lpstr>PowerPoint Presentation</vt:lpstr>
      <vt:lpstr>PowerPoint Presentation</vt:lpstr>
      <vt:lpstr>End TB Strategy: pillar 2</vt:lpstr>
      <vt:lpstr>PowerPoint Presentation</vt:lpstr>
      <vt:lpstr>PowerPoint Presentation</vt:lpstr>
      <vt:lpstr>South African experiences</vt:lpstr>
      <vt:lpstr> South African experiences</vt:lpstr>
      <vt:lpstr>Minister Motsoaledi: TB champion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Schmim</dc:creator>
  <cp:lastModifiedBy>PillaY</cp:lastModifiedBy>
  <cp:revision>76</cp:revision>
  <dcterms:created xsi:type="dcterms:W3CDTF">2013-10-17T06:13:57Z</dcterms:created>
  <dcterms:modified xsi:type="dcterms:W3CDTF">2018-07-21T14:01:37Z</dcterms:modified>
</cp:coreProperties>
</file>